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72" r:id="rId5"/>
    <p:sldId id="273" r:id="rId6"/>
    <p:sldId id="259" r:id="rId7"/>
    <p:sldId id="274" r:id="rId8"/>
    <p:sldId id="281" r:id="rId9"/>
    <p:sldId id="266" r:id="rId10"/>
    <p:sldId id="267" r:id="rId11"/>
    <p:sldId id="260" r:id="rId12"/>
    <p:sldId id="263" r:id="rId13"/>
    <p:sldId id="278" r:id="rId14"/>
    <p:sldId id="282" r:id="rId15"/>
    <p:sldId id="283" r:id="rId16"/>
    <p:sldId id="261" r:id="rId17"/>
    <p:sldId id="264" r:id="rId18"/>
    <p:sldId id="284" r:id="rId19"/>
    <p:sldId id="285" r:id="rId20"/>
    <p:sldId id="275" r:id="rId21"/>
    <p:sldId id="268" r:id="rId22"/>
    <p:sldId id="269" r:id="rId23"/>
    <p:sldId id="280" r:id="rId24"/>
    <p:sldId id="262" r:id="rId25"/>
    <p:sldId id="265" r:id="rId26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1933A3"/>
    <a:srgbClr val="2314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173" autoAdjust="0"/>
    <p:restoredTop sz="94660"/>
  </p:normalViewPr>
  <p:slideViewPr>
    <p:cSldViewPr>
      <p:cViewPr>
        <p:scale>
          <a:sx n="100" d="100"/>
          <a:sy n="100" d="100"/>
        </p:scale>
        <p:origin x="-36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979884F-E3F2-4EBB-997E-AB5CF1678193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19B5107-95F7-4FE0-949C-A140BD42C1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E3C29-0F85-4DF0-90EF-6CC3418BC681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65CB2-5F10-4768-A135-6162B1342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8" descr="презентация 4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 t="474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996952"/>
            <a:ext cx="9144000" cy="194421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 Narrow" pitchFamily="34" charset="0"/>
              </a:rPr>
              <a:t>Варианты</a:t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sz="2800" dirty="0" smtClean="0">
                <a:latin typeface="Arial Narrow" pitchFamily="34" charset="0"/>
              </a:rPr>
              <a:t> реконструкции путепровода через железную дорогу </a:t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sz="2800" dirty="0" smtClean="0">
                <a:latin typeface="Arial Narrow" pitchFamily="34" charset="0"/>
              </a:rPr>
              <a:t>по улице </a:t>
            </a:r>
            <a:r>
              <a:rPr lang="ru-RU" sz="2800" dirty="0" err="1" smtClean="0">
                <a:latin typeface="Arial Narrow" pitchFamily="34" charset="0"/>
              </a:rPr>
              <a:t>Глаголева-Тарутинская</a:t>
            </a:r>
            <a:endParaRPr lang="ru-RU" sz="2800" dirty="0"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7020" y="836712"/>
            <a:ext cx="2069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 Narrow" pitchFamily="34" charset="0"/>
              </a:rPr>
              <a:t>ООО «ЭПИ </a:t>
            </a:r>
            <a:r>
              <a:rPr lang="ru-RU" sz="1400" dirty="0" smtClean="0">
                <a:latin typeface="Arial Narrow" pitchFamily="34" charset="0"/>
              </a:rPr>
              <a:t>Моспроект-5</a:t>
            </a:r>
            <a:r>
              <a:rPr lang="ru-RU" sz="1400" dirty="0">
                <a:latin typeface="Arial Narrow" pitchFamily="34" charset="0"/>
              </a:rPr>
              <a:t>» </a:t>
            </a:r>
          </a:p>
        </p:txBody>
      </p:sp>
      <p:pic>
        <p:nvPicPr>
          <p:cNvPr id="5" name="Рисунок 4" descr="Яйцо главное-большое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7252" y="188640"/>
            <a:ext cx="389497" cy="542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141277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г. Калуга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609329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2015</a:t>
            </a:r>
            <a:endParaRPr lang="ru-RU" sz="14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79512" y="118373"/>
            <a:ext cx="8352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Укрупненный расчет затрат на реализацию проекта по данным справочника «КО-ИНВЕСТ» представлен в Таблице № 3.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Таблица № 3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3502749"/>
            <a:ext cx="8352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 smtClean="0"/>
              <a:t>Укрупненный расчет затрат на реализацию проекта на основании анализа аналогов представлен в Таблице № 4.</a:t>
            </a:r>
          </a:p>
          <a:p>
            <a:pPr algn="r"/>
            <a:endParaRPr lang="ru-RU" sz="1200" dirty="0" smtClean="0"/>
          </a:p>
          <a:p>
            <a:pPr algn="r"/>
            <a:r>
              <a:rPr lang="ru-RU" sz="1200" dirty="0" smtClean="0"/>
              <a:t>Таблица № 4</a:t>
            </a:r>
            <a:endParaRPr lang="ru-RU" sz="1200" dirty="0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755346" y="5877272"/>
            <a:ext cx="72870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/>
              <a:t>Общие затраты по реализации варианта 1А составляют 115 342 672 руб. (144 665 026 руб.)</a:t>
            </a:r>
            <a:endParaRPr lang="ru-RU" sz="1400" dirty="0"/>
          </a:p>
        </p:txBody>
      </p:sp>
      <p:grpSp>
        <p:nvGrpSpPr>
          <p:cNvPr id="7" name="Группа 14"/>
          <p:cNvGrpSpPr/>
          <p:nvPr/>
        </p:nvGrpSpPr>
        <p:grpSpPr>
          <a:xfrm>
            <a:off x="539552" y="6237312"/>
            <a:ext cx="2430000" cy="595809"/>
            <a:chOff x="5004048" y="6237312"/>
            <a:chExt cx="2430000" cy="595809"/>
          </a:xfrm>
        </p:grpSpPr>
        <p:sp>
          <p:nvSpPr>
            <p:cNvPr id="8" name="TextBox 7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9" name="Рисунок 8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51520" y="764704"/>
          <a:ext cx="8280921" cy="2448271"/>
        </p:xfrm>
        <a:graphic>
          <a:graphicData uri="http://schemas.openxmlformats.org/drawingml/2006/table">
            <a:tbl>
              <a:tblPr/>
              <a:tblGrid>
                <a:gridCol w="1296144"/>
                <a:gridCol w="864096"/>
                <a:gridCol w="864096"/>
                <a:gridCol w="864096"/>
                <a:gridCol w="1042029"/>
                <a:gridCol w="1180859"/>
                <a:gridCol w="1180859"/>
                <a:gridCol w="988742"/>
              </a:tblGrid>
              <a:tr h="1124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Вариант 1А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км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м2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Конструктив-ная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схема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Справочная стоимость 1 единицы измерения объекта на 01.01.2010,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Корректирующие коэффициенты с 01.01.2010 на 01.01.2014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Корректирующие коэффициенты с 01.01.2014 на 01.04.2015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Затраты на новое строительство в ценах 2015 г.,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0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Расширение дороги (ул. Глаголева)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КС-8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27 174 257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1,157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0,801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25 183 933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Расширение дороги (Степной проезд)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КС-8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27 174 257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1,157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0,801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2 518 393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Строительство нового путепровода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КС-10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51 536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1,325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0,836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82 775 319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9150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 dirty="0">
                        <a:latin typeface="+mn-lt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 dirty="0">
                        <a:latin typeface="+mn-lt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110 477 646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376" marR="66376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51520" y="4149080"/>
          <a:ext cx="8280920" cy="1478280"/>
        </p:xfrm>
        <a:graphic>
          <a:graphicData uri="http://schemas.openxmlformats.org/drawingml/2006/table">
            <a:tbl>
              <a:tblPr/>
              <a:tblGrid>
                <a:gridCol w="2829170"/>
                <a:gridCol w="1224850"/>
                <a:gridCol w="1837707"/>
                <a:gridCol w="2389193"/>
              </a:tblGrid>
              <a:tr h="408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Вариант 1А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м2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Средняя стоимость строительства 1 м2 по анализу конкурсов,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Затраты на новое строительство в ценах 2015 г.,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Расширение дороги (ул. Глаголева)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28 000 000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Расширение дороги (Степной проезд)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36 400 000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Строительство нового путепровода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52000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75 400 000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9150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 dirty="0">
                        <a:latin typeface="+mn-lt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139 800 000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презентация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42798" cy="6857999"/>
          </a:xfrm>
        </p:spPr>
      </p:pic>
      <p:pic>
        <p:nvPicPr>
          <p:cNvPr id="1026" name="Picture 2" descr="C:\Users\Savina\Desktop\мост москв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392" y="116632"/>
            <a:ext cx="2880000" cy="1812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Savina\Desktop\московская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392" y="4555243"/>
            <a:ext cx="2880000" cy="1610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2714612" y="4857760"/>
            <a:ext cx="1571636" cy="35719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ТПУ «Калуга-1»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428860" y="5214950"/>
            <a:ext cx="1857388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142976" y="500042"/>
            <a:ext cx="1714512" cy="28575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Круговая развязка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10800000">
            <a:off x="928662" y="785794"/>
            <a:ext cx="192882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Группа 31"/>
          <p:cNvGrpSpPr/>
          <p:nvPr/>
        </p:nvGrpSpPr>
        <p:grpSpPr>
          <a:xfrm>
            <a:off x="4860032" y="2348880"/>
            <a:ext cx="3168352" cy="1754326"/>
            <a:chOff x="4860032" y="2348880"/>
            <a:chExt cx="3168352" cy="175432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860032" y="2348880"/>
              <a:ext cx="504000" cy="288000"/>
            </a:xfrm>
            <a:prstGeom prst="rect">
              <a:avLst/>
            </a:prstGeom>
            <a:solidFill>
              <a:srgbClr val="1933A3"/>
            </a:solidFill>
            <a:ln w="88900" cap="sq">
              <a:solidFill>
                <a:srgbClr val="1933A3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Arial" pitchFamily="34" charset="0"/>
                  <a:cs typeface="Arial" pitchFamily="34" charset="0"/>
                </a:rPr>
                <a:t>1Б</a:t>
              </a:r>
              <a:endParaRPr lang="ru-RU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364088" y="2348880"/>
              <a:ext cx="2664296" cy="1754326"/>
            </a:xfrm>
            <a:prstGeom prst="rect">
              <a:avLst/>
            </a:prstGeom>
            <a:ln w="88900" cap="sq">
              <a:solidFill>
                <a:srgbClr val="1933A3"/>
              </a:solidFill>
              <a:prstDash val="dash"/>
              <a:miter lim="800000"/>
            </a:ln>
          </p:spPr>
          <p:txBody>
            <a:bodyPr wrap="square" anchor="ctr">
              <a:spAutoFit/>
            </a:bodyPr>
            <a:lstStyle/>
            <a:p>
              <a:endParaRPr lang="ru-RU" dirty="0" smtClean="0"/>
            </a:p>
            <a:p>
              <a:pPr algn="ctr"/>
              <a:r>
                <a:rPr lang="ru-RU" dirty="0" smtClean="0"/>
                <a:t>Организация объезда реконструируемого путепровода по ул. Московской</a:t>
              </a:r>
            </a:p>
            <a:p>
              <a:endParaRPr lang="ru-RU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27" name="TextBox 26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28" name="Рисунок 27" descr="Яйцо главное-большое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29" name="Прямоугольник 28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193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1933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716016" y="6813376"/>
            <a:ext cx="4248472" cy="0"/>
          </a:xfrm>
          <a:prstGeom prst="line">
            <a:avLst/>
          </a:prstGeom>
          <a:ln w="12700">
            <a:solidFill>
              <a:srgbClr val="193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0800000">
            <a:off x="1142976" y="1357298"/>
            <a:ext cx="428628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714480" y="5572140"/>
            <a:ext cx="371477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572132" y="5857892"/>
            <a:ext cx="1824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Московская площадь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vina\Desktop\развязка _ -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4727985" cy="6858000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8" name="TextBox 7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9" name="Рисунок 8" descr="Яйцо главное-большое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193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1933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716016" y="6813376"/>
            <a:ext cx="4248472" cy="0"/>
          </a:xfrm>
          <a:prstGeom prst="line">
            <a:avLst/>
          </a:prstGeom>
          <a:ln w="12700">
            <a:solidFill>
              <a:srgbClr val="193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"/>
          <p:cNvSpPr>
            <a:spLocks noGrp="1"/>
          </p:cNvSpPr>
          <p:nvPr>
            <p:ph type="body" sz="half" idx="2"/>
          </p:nvPr>
        </p:nvSpPr>
        <p:spPr>
          <a:xfrm>
            <a:off x="5508104" y="2420888"/>
            <a:ext cx="2671136" cy="1857388"/>
          </a:xfrm>
        </p:spPr>
        <p:txBody>
          <a:bodyPr anchor="ctr"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ru-RU" sz="2000" dirty="0" smtClean="0"/>
              <a:t>Схема организации дорожного движения транспорта на пересечении 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/>
              <a:t>ул. Московской и 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/>
              <a:t>ул. Азарова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60032" y="2348880"/>
            <a:ext cx="504000" cy="288000"/>
          </a:xfrm>
          <a:prstGeom prst="rect">
            <a:avLst/>
          </a:prstGeom>
          <a:solidFill>
            <a:srgbClr val="1933A3"/>
          </a:solidFill>
          <a:ln w="88900" cap="sq">
            <a:solidFill>
              <a:srgbClr val="1933A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1Б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64088" y="2357430"/>
            <a:ext cx="2851250" cy="2080252"/>
          </a:xfrm>
          <a:prstGeom prst="rect">
            <a:avLst/>
          </a:prstGeom>
          <a:ln w="88900" cap="sq">
            <a:solidFill>
              <a:srgbClr val="1933A3"/>
            </a:solidFill>
            <a:prstDash val="dash"/>
            <a:miter lim="800000"/>
          </a:ln>
        </p:spPr>
        <p:txBody>
          <a:bodyPr wrap="square" anchor="ctr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3" name="TextBox 2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4" name="Рисунок 3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193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1933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Picture 2" descr="C:\Users\Savina\Desktop\развязка _ -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4727985" cy="6857998"/>
          </a:xfrm>
          <a:prstGeom prst="rect">
            <a:avLst/>
          </a:prstGeom>
          <a:noFill/>
        </p:spPr>
      </p:pic>
      <p:sp>
        <p:nvSpPr>
          <p:cNvPr id="8" name="Текст 3"/>
          <p:cNvSpPr txBox="1">
            <a:spLocks/>
          </p:cNvSpPr>
          <p:nvPr/>
        </p:nvSpPr>
        <p:spPr>
          <a:xfrm>
            <a:off x="5429256" y="2428868"/>
            <a:ext cx="2671136" cy="1936236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 algn="ctr"/>
            <a:r>
              <a:rPr lang="ru-RU" dirty="0" smtClean="0"/>
              <a:t>Проектируемые </a:t>
            </a:r>
          </a:p>
          <a:p>
            <a:pPr algn="ctr"/>
            <a:r>
              <a:rPr lang="ru-RU" dirty="0" smtClean="0"/>
              <a:t>красные линии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2348880"/>
            <a:ext cx="504000" cy="288000"/>
          </a:xfrm>
          <a:prstGeom prst="rect">
            <a:avLst/>
          </a:prstGeom>
          <a:solidFill>
            <a:srgbClr val="1933A3"/>
          </a:solidFill>
          <a:ln w="88900" cap="sq">
            <a:solidFill>
              <a:srgbClr val="1933A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1Б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2357430"/>
            <a:ext cx="2851250" cy="2080252"/>
          </a:xfrm>
          <a:prstGeom prst="rect">
            <a:avLst/>
          </a:prstGeom>
          <a:ln w="88900" cap="sq">
            <a:solidFill>
              <a:srgbClr val="1933A3"/>
            </a:solidFill>
            <a:prstDash val="dash"/>
            <a:miter lim="800000"/>
          </a:ln>
        </p:spPr>
        <p:txBody>
          <a:bodyPr wrap="square" anchor="ctr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79512" y="0"/>
            <a:ext cx="83529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/>
              <a:t>Вариант 1Б.</a:t>
            </a:r>
            <a:endParaRPr lang="ru-RU" sz="1200" dirty="0" smtClean="0"/>
          </a:p>
          <a:p>
            <a:r>
              <a:rPr lang="ru-RU" sz="1200" dirty="0" smtClean="0"/>
              <a:t>Оценка компенсационных затрат.</a:t>
            </a:r>
          </a:p>
          <a:p>
            <a:r>
              <a:rPr lang="ru-RU" sz="1200" dirty="0" smtClean="0"/>
              <a:t>Под реконструкцию путепровода полностью или частично попадает 23 участка площадью 2,47 га. Общий объем компенсационных затрат составляет порядка 47,8 млн. рублей.</a:t>
            </a:r>
          </a:p>
          <a:p>
            <a:r>
              <a:rPr lang="ru-RU" sz="1200" dirty="0" smtClean="0"/>
              <a:t>Расчет компенсационных затрат представлен в таблице № 5.</a:t>
            </a:r>
          </a:p>
          <a:p>
            <a:pPr marL="0"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Таблица № 5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539552" y="6237312"/>
            <a:ext cx="2430000" cy="595809"/>
            <a:chOff x="5004048" y="6237312"/>
            <a:chExt cx="2430000" cy="595809"/>
          </a:xfrm>
        </p:grpSpPr>
        <p:sp>
          <p:nvSpPr>
            <p:cNvPr id="8" name="TextBox 7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9" name="Рисунок 8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193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1933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rgbClr val="193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51520" y="1268760"/>
          <a:ext cx="8280921" cy="4567320"/>
        </p:xfrm>
        <a:graphic>
          <a:graphicData uri="http://schemas.openxmlformats.org/drawingml/2006/table">
            <a:tbl>
              <a:tblPr/>
              <a:tblGrid>
                <a:gridCol w="619414"/>
                <a:gridCol w="1992390"/>
                <a:gridCol w="1791991"/>
                <a:gridCol w="2032137"/>
                <a:gridCol w="1844989"/>
              </a:tblGrid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Номер кадастрового участка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Адрес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Размер территории, 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кв,м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Кадастровая стоимость,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40:26:000089:296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ул. Московская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162,00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685 289,16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40:26:000089:72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Московская, под путепроводом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1 590,00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3 177 138,00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40:26:000089:19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Московская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1 225,00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1 707 760,25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40:26:000073:261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Московская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256,00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791 539,20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40:26:000073:347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Московская, р-н д. 287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1 964,00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2 814 038,84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40:26:000073:20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 Московская, д. 283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848,00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911 532,16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40:26:000073:11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Московская, д. 283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69,00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104,88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40:26:000073:21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Московская, д. 283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194,00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208 534,48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40:26:000073:18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Московская, д. 283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1 997,00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2 083 170,55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40:26:000073:42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Параллельная, д. 11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3 677,00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11 294 787,98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40:26:000131:445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ул.Путейская,д.19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757,00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813 714,44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40:26:000131:698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Путейская,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19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281,00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200 993,68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40:26:000131:691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 районе "Синих мостов"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94,00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140 546,92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40:26:000000:1133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 районе "Синих мостов"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4 714,00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7 140 484,36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40:26:000131:408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Путейская, дом 15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1 473,00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6 485 353,86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40:26:000000:1934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Путейская, д. 13, часть 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651,00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1 036 554,75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40:26:000133:212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Путейская, д. 13, часть 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980,00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1 826 876,80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40:26:000133:213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Путейская, д. 13, часть 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874,00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1 629 275,84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40:26:000133:201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Путейская, д. 10, часть 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595,00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1 109 175,20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40:26:000133:211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Путейская, д.10, пом.4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540,00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1 006 646,40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40:26:000133:1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Путейская, дом 10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927,00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1 728 076,32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40:26:000133:97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ул. Путейская, дом 10 "А"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788,00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847 036,96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40:26:000133:2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ул Тарутинская, д. 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174 090,95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24 711,00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47 812 721,98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679" marR="4267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79512" y="276999"/>
            <a:ext cx="8352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 smtClean="0"/>
              <a:t>Укрупненный расчет затрат на реализацию проекта по данным справочника «КО-ИНВЕСТ» представлен в Таблице № 6.</a:t>
            </a:r>
          </a:p>
          <a:p>
            <a:endParaRPr lang="ru-RU" sz="1200" dirty="0" smtClean="0"/>
          </a:p>
          <a:p>
            <a:pPr marL="0"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Таблица № 6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755346" y="5877272"/>
            <a:ext cx="727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/>
              <a:t>Общие затраты по реализации варианта 1Б составляют 140 661 615 руб. (134 412 722 руб.)</a:t>
            </a:r>
            <a:endParaRPr lang="ru-RU" sz="1400" dirty="0"/>
          </a:p>
        </p:txBody>
      </p:sp>
      <p:grpSp>
        <p:nvGrpSpPr>
          <p:cNvPr id="2" name="Группа 14"/>
          <p:cNvGrpSpPr/>
          <p:nvPr/>
        </p:nvGrpSpPr>
        <p:grpSpPr>
          <a:xfrm>
            <a:off x="539552" y="6237312"/>
            <a:ext cx="2430000" cy="595809"/>
            <a:chOff x="5004048" y="6237312"/>
            <a:chExt cx="2430000" cy="595809"/>
          </a:xfrm>
        </p:grpSpPr>
        <p:sp>
          <p:nvSpPr>
            <p:cNvPr id="8" name="TextBox 7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9" name="Рисунок 8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193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1933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rgbClr val="193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512" y="1052736"/>
          <a:ext cx="8280918" cy="1952088"/>
        </p:xfrm>
        <a:graphic>
          <a:graphicData uri="http://schemas.openxmlformats.org/drawingml/2006/table">
            <a:tbl>
              <a:tblPr/>
              <a:tblGrid>
                <a:gridCol w="1099239"/>
                <a:gridCol w="844977"/>
                <a:gridCol w="913802"/>
                <a:gridCol w="1067138"/>
                <a:gridCol w="879433"/>
                <a:gridCol w="1227232"/>
                <a:gridCol w="1227232"/>
                <a:gridCol w="1021865"/>
              </a:tblGrid>
              <a:tr h="90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Вариант 1Б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км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м2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Конструктивная схема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Справочная стоимость 1 единицы измерения объекта,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Корректирующие коэффициенты с 01.01.2010 на 01.01.2014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Корректирующие коэффициенты с 01.01.2014 на 01.04.2015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Затраты на новое строительство в ценах 2015 г.,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Расширение </a:t>
                      </a:r>
                      <a:r>
                        <a:rPr lang="ru-RU" sz="1000" spc="-1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дороги на 2 полосы </a:t>
                      </a:r>
                      <a:endParaRPr lang="ru-RU" sz="1000" spc="-100" baseline="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Степной проезд)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КС-8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27 174 257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1,157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0,801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10 073 573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Круг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КС-10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51 536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1,325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0,836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82 775 319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4250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 dirty="0">
                        <a:latin typeface="+mn-lt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92 848 893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39" marR="65439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79512" y="3645024"/>
            <a:ext cx="8352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 smtClean="0"/>
              <a:t>Укрупненный расчет затрат на реализацию проекта на основании анализа аналогов представлен в Таблице № 7.</a:t>
            </a:r>
          </a:p>
          <a:p>
            <a:endParaRPr lang="ru-RU" sz="1200" dirty="0" smtClean="0"/>
          </a:p>
          <a:p>
            <a:pPr marL="0"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Таблица № 7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51520" y="4293096"/>
          <a:ext cx="8208912" cy="1333500"/>
        </p:xfrm>
        <a:graphic>
          <a:graphicData uri="http://schemas.openxmlformats.org/drawingml/2006/table">
            <a:tbl>
              <a:tblPr/>
              <a:tblGrid>
                <a:gridCol w="3239007"/>
                <a:gridCol w="1422421"/>
                <a:gridCol w="1422421"/>
                <a:gridCol w="2125063"/>
              </a:tblGrid>
              <a:tr h="57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Вариант 1Б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м2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Конструктивная схема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Затраты на новое строительство в ценах 2015 г.,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Расширение дороги на 2 полосы (Степной проезд)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11 200 000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Круг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75 400 000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4250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 dirty="0">
                        <a:latin typeface="+mn-lt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86 600 000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резентация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542797" cy="6857998"/>
          </a:xfrm>
        </p:spPr>
      </p:pic>
      <p:pic>
        <p:nvPicPr>
          <p:cNvPr id="2051" name="Picture 3" descr="C:\Users\Savina\Desktop\visit_photo_259_1920_273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928670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285720" y="4857760"/>
            <a:ext cx="1571636" cy="35719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ТПУ «Калуга-1»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00034" y="3429000"/>
            <a:ext cx="2428892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85720" y="5214950"/>
            <a:ext cx="1857388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28596" y="3143248"/>
            <a:ext cx="1714512" cy="28575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Круговая развязка</a:t>
            </a:r>
            <a:endParaRPr lang="ru-RU" sz="1400" b="1" dirty="0">
              <a:solidFill>
                <a:srgbClr val="FF00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22" name="TextBox 21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23" name="Рисунок 22" descr="Яйцо главное-большое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716016" y="6813376"/>
            <a:ext cx="4248472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/>
          <p:cNvGrpSpPr/>
          <p:nvPr/>
        </p:nvGrpSpPr>
        <p:grpSpPr>
          <a:xfrm>
            <a:off x="4860032" y="3540245"/>
            <a:ext cx="3168352" cy="2031325"/>
            <a:chOff x="4860032" y="3845947"/>
            <a:chExt cx="3168352" cy="2031325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4860032" y="3845947"/>
              <a:ext cx="504000" cy="288000"/>
            </a:xfrm>
            <a:prstGeom prst="rect">
              <a:avLst/>
            </a:prstGeom>
            <a:solidFill>
              <a:srgbClr val="C00000"/>
            </a:solidFill>
            <a:ln w="88900" cap="sq">
              <a:solidFill>
                <a:srgbClr val="C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ru-RU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364088" y="3845947"/>
              <a:ext cx="2664296" cy="2031325"/>
            </a:xfrm>
            <a:prstGeom prst="rect">
              <a:avLst/>
            </a:prstGeom>
            <a:ln w="88900" cap="sq">
              <a:solidFill>
                <a:srgbClr val="C00000"/>
              </a:solidFill>
              <a:miter lim="800000"/>
            </a:ln>
          </p:spPr>
          <p:txBody>
            <a:bodyPr wrap="square" anchor="ctr">
              <a:spAutoFit/>
            </a:bodyPr>
            <a:lstStyle/>
            <a:p>
              <a:endParaRPr lang="ru-RU" dirty="0" smtClean="0"/>
            </a:p>
            <a:p>
              <a:pPr algn="ctr"/>
              <a:r>
                <a:rPr lang="ru-RU" dirty="0" smtClean="0"/>
                <a:t>Маршрут со строительством нового путепровода через железную дорогу.</a:t>
              </a:r>
            </a:p>
            <a:p>
              <a:pPr algn="ctr"/>
              <a:r>
                <a:rPr lang="ru-RU" dirty="0" smtClean="0"/>
                <a:t>Продление ул. Ленина</a:t>
              </a:r>
            </a:p>
            <a:p>
              <a:endParaRPr lang="ru-RU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286512" y="2786058"/>
            <a:ext cx="1382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ТПУ «Калуга-1»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214678" y="4143380"/>
            <a:ext cx="1143008" cy="28575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Эстакада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2643174" y="4429132"/>
            <a:ext cx="1714512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vina\Desktop\развязка 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4727985" cy="6858000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8" name="TextBox 7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9" name="Рисунок 8" descr="Яйцо главное-большое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716016" y="6813376"/>
            <a:ext cx="4248472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143240" y="4857760"/>
            <a:ext cx="1428760" cy="35719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Эстакада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500298" y="5214950"/>
            <a:ext cx="2071702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643570" y="2786058"/>
            <a:ext cx="2571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Схема организации дорожного движения транспорта со строительством нового путепровода через железную дорогу.</a:t>
            </a:r>
          </a:p>
          <a:p>
            <a:r>
              <a:rPr lang="ru-RU" dirty="0" smtClean="0"/>
              <a:t>Продление ул. Ленина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000628" y="2643182"/>
            <a:ext cx="571504" cy="288000"/>
          </a:xfrm>
          <a:prstGeom prst="rect">
            <a:avLst/>
          </a:prstGeom>
          <a:solidFill>
            <a:srgbClr val="C00000"/>
          </a:solidFill>
          <a:ln w="88900" cap="sq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2А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2643182"/>
            <a:ext cx="2664296" cy="2308324"/>
          </a:xfrm>
          <a:prstGeom prst="rect">
            <a:avLst/>
          </a:prstGeom>
          <a:ln w="88900" cap="sq">
            <a:solidFill>
              <a:srgbClr val="C00000"/>
            </a:solidFill>
            <a:miter lim="800000"/>
          </a:ln>
        </p:spPr>
        <p:txBody>
          <a:bodyPr wrap="square" anchor="ctr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51520" y="68431"/>
            <a:ext cx="82809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/>
              <a:t>Вариант 2А.</a:t>
            </a:r>
            <a:endParaRPr lang="ru-RU" sz="1200" dirty="0" smtClean="0"/>
          </a:p>
          <a:p>
            <a:r>
              <a:rPr lang="ru-RU" sz="1200" dirty="0" smtClean="0"/>
              <a:t>Оценка компенсационных затрат.</a:t>
            </a:r>
          </a:p>
          <a:p>
            <a:r>
              <a:rPr lang="ru-RU" sz="1200" dirty="0" smtClean="0"/>
              <a:t>Под реконструкцию путепровода полностью или частично попадает 15 участка площадью 3,26 га. Общий объем компенсационных затрат составляет порядка 47 млн. рублей.</a:t>
            </a:r>
          </a:p>
          <a:p>
            <a:r>
              <a:rPr lang="ru-RU" sz="1200" dirty="0" smtClean="0"/>
              <a:t>Расчет компенсационных затрат представлен в таблице № 8.</a:t>
            </a:r>
          </a:p>
          <a:p>
            <a:pPr marL="0"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Таблица № 8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539552" y="6237312"/>
            <a:ext cx="2430000" cy="595809"/>
            <a:chOff x="5004048" y="6237312"/>
            <a:chExt cx="2430000" cy="595809"/>
          </a:xfrm>
        </p:grpSpPr>
        <p:sp>
          <p:nvSpPr>
            <p:cNvPr id="8" name="TextBox 7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9" name="Рисунок 8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95534" y="1382790"/>
          <a:ext cx="8136905" cy="4063996"/>
        </p:xfrm>
        <a:graphic>
          <a:graphicData uri="http://schemas.openxmlformats.org/drawingml/2006/table">
            <a:tbl>
              <a:tblPr/>
              <a:tblGrid>
                <a:gridCol w="564814"/>
                <a:gridCol w="1739444"/>
                <a:gridCol w="2105199"/>
                <a:gridCol w="1954875"/>
                <a:gridCol w="1772573"/>
              </a:tblGrid>
              <a:tr h="33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000" b="1" dirty="0" err="1"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000" b="1" dirty="0" err="1"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Номер кадастрового участка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Адрес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Размер территории, кв.м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Кадастровая стоимость,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0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40:26:000159:153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пл. Вокзальная, сквер ж.-д. вокзала Калуга-1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2 910,00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1 218,13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40:26:000159:63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пл Вокзальная, д. 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2 320,00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1 655 018,40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 40:26:000159:65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в районе здания по ул. Товарная, дом 13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3 679,00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5 149 900,99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40:26:000159:17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ул. Товарная, дом 19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1 333,00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1 858 321,97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40:26:000159:165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Товарная, р-н д. 21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604,00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1 576 131,96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40:26:000159:130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Товарная, дом 25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1 205,00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1 679 878,45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40:26:000159:179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Товарная, дом 21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4 004,00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5 581 936,36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40:26:000159:2255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г</a:t>
                      </a:r>
                      <a:r>
                        <a:rPr lang="ru-RU" sz="1000" dirty="0" smtClean="0">
                          <a:latin typeface="+mn-lt"/>
                          <a:ea typeface="Times New Roman"/>
                          <a:cs typeface="Times New Roman"/>
                        </a:rPr>
                        <a:t>. Калуга, ул.Товарная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, в районе д.23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100,00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414 945,00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40:26:000159:1727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Товарная, д. 23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2 732,00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2 657 225,16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9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40:26:000159:1885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Глаголева, район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Times New Roman"/>
                        </a:rPr>
                        <a:t>автокооператива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 "Тепловозник"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2 004,00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2 609 047,68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9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40:26:000159:1884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ул. Глаголева, район автокооператива "Тепловозник"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1 500,00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1 952 880,00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40:26:000159:1893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район Синих мостов, НГК "Тепловозник"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6 819,00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13 256 272,38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40:26:000144:28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ул. Тарутинская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2 497,00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7 670 134,78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40:26:000133:97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ул. Путейская, дом 10 "А"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788,00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847 036,96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40:26:000133:2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ул Тарутинская, д. 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55,00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174 090,95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32 550,00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47 084 039,17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415" marR="5941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79512" y="277000"/>
            <a:ext cx="8352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 smtClean="0"/>
              <a:t>Укрупненный расчет затрат на реализацию проекта по данным справочника «КО-ИНВЕСТ» представлен в Таблице № 9.</a:t>
            </a:r>
          </a:p>
          <a:p>
            <a:endParaRPr lang="ru-RU" sz="1200" dirty="0" smtClean="0"/>
          </a:p>
          <a:p>
            <a:pPr marL="0"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Таблица № 9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755346" y="5877272"/>
            <a:ext cx="77770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/>
              <a:t>Общие затраты по реализации варианта 2А составляют 819 842 121 руб.</a:t>
            </a:r>
            <a:r>
              <a:rPr lang="ru-RU" sz="1400" dirty="0" smtClean="0"/>
              <a:t> </a:t>
            </a:r>
            <a:r>
              <a:rPr lang="ru-RU" sz="1400" b="1" dirty="0" smtClean="0"/>
              <a:t>(783 684 039 руб.)</a:t>
            </a:r>
            <a:endParaRPr lang="ru-RU" sz="1400" dirty="0"/>
          </a:p>
        </p:txBody>
      </p:sp>
      <p:grpSp>
        <p:nvGrpSpPr>
          <p:cNvPr id="2" name="Группа 14"/>
          <p:cNvGrpSpPr/>
          <p:nvPr/>
        </p:nvGrpSpPr>
        <p:grpSpPr>
          <a:xfrm>
            <a:off x="539552" y="6237312"/>
            <a:ext cx="2430000" cy="595809"/>
            <a:chOff x="5004048" y="6237312"/>
            <a:chExt cx="2430000" cy="595809"/>
          </a:xfrm>
        </p:grpSpPr>
        <p:sp>
          <p:nvSpPr>
            <p:cNvPr id="8" name="TextBox 7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9" name="Рисунок 8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79512" y="3645025"/>
            <a:ext cx="8352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 smtClean="0"/>
              <a:t>Укрупненный расчет затрат на реализацию проекта на основании анализа аналогов представлен в Таблице № 10.</a:t>
            </a:r>
          </a:p>
          <a:p>
            <a:endParaRPr lang="ru-RU" sz="1200" dirty="0" smtClean="0"/>
          </a:p>
          <a:p>
            <a:pPr marL="0"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Таблица № 10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23528" y="1052736"/>
          <a:ext cx="8136903" cy="2190197"/>
        </p:xfrm>
        <a:graphic>
          <a:graphicData uri="http://schemas.openxmlformats.org/drawingml/2006/table">
            <a:tbl>
              <a:tblPr/>
              <a:tblGrid>
                <a:gridCol w="864096"/>
                <a:gridCol w="864096"/>
                <a:gridCol w="864096"/>
                <a:gridCol w="1080120"/>
                <a:gridCol w="1152128"/>
                <a:gridCol w="1108894"/>
                <a:gridCol w="1197752"/>
                <a:gridCol w="1005721"/>
              </a:tblGrid>
              <a:tr h="935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Вариант 2А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км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м2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Конструктивная схема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Справочная стоимость 1 единицы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измерения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объекта,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Корректирующие коэффициенты с 01.01.2010 на 01.01.2014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Корректирующие коэффициенты с 01.01.2014 на 01.04.2015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Затраты на новое строительство в ценах 2015 г.,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4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Новыя 4-х полосная дорога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КС-8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29 975 719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1,157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0,801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27 780 207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Путепровод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11600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КС-10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51 536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1,325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0,836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662 202 556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Развязка (круг)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КС-10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51 536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1,325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0,836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82 775 319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27550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latin typeface="+mn-lt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 dirty="0">
                        <a:latin typeface="+mn-lt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 dirty="0">
                        <a:latin typeface="+mn-lt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772 758 082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23528" y="4365104"/>
          <a:ext cx="8136905" cy="1322705"/>
        </p:xfrm>
        <a:graphic>
          <a:graphicData uri="http://schemas.openxmlformats.org/drawingml/2006/table">
            <a:tbl>
              <a:tblPr/>
              <a:tblGrid>
                <a:gridCol w="2520280"/>
                <a:gridCol w="1152128"/>
                <a:gridCol w="2358075"/>
                <a:gridCol w="2106422"/>
              </a:tblGrid>
              <a:tr h="560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Вариант 2А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м2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Средняя стоимость строительства 1 м2 по анализу конкурсов,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Затраты на новое строительство в ценах 2015 г.,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Новая </a:t>
                      </a: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4-х полосная дорога</a:t>
                      </a:r>
                      <a:endParaRPr lang="ru-RU" sz="1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14500</a:t>
                      </a:r>
                      <a:endParaRPr lang="ru-RU" sz="1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4000</a:t>
                      </a:r>
                      <a:endParaRPr lang="ru-RU" sz="1000" b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58 000 000</a:t>
                      </a:r>
                      <a:endParaRPr lang="ru-RU" sz="1000" b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Путепровод</a:t>
                      </a:r>
                      <a:endParaRPr lang="ru-RU" sz="1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11600</a:t>
                      </a:r>
                      <a:endParaRPr lang="ru-RU" sz="1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52000</a:t>
                      </a:r>
                      <a:endParaRPr lang="ru-RU" sz="1000" b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603 200 000</a:t>
                      </a:r>
                      <a:endParaRPr lang="ru-RU" sz="1000" b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Развязка (круг)</a:t>
                      </a:r>
                      <a:endParaRPr lang="ru-RU" sz="1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</a:t>
                      </a:r>
                      <a:endParaRPr lang="ru-RU" sz="1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52000</a:t>
                      </a:r>
                      <a:endParaRPr lang="ru-RU" sz="1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75 400 000</a:t>
                      </a:r>
                      <a:endParaRPr lang="ru-RU" sz="1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27 550</a:t>
                      </a:r>
                      <a:endParaRPr lang="ru-RU" sz="1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 b="0" dirty="0">
                        <a:latin typeface="+mn-lt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736 600 000</a:t>
                      </a:r>
                      <a:endParaRPr lang="ru-RU" sz="1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8" descr="презентация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42799" cy="68579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32040" y="2500306"/>
            <a:ext cx="3528392" cy="170814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dirty="0" smtClean="0"/>
              <a:t>Проект объекта в системе срединной части города.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Схема размещения</a:t>
            </a:r>
            <a:endParaRPr lang="ru-RU" sz="20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5" name="TextBox 4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6" name="Рисунок 5" descr="Яйцо главное-большое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716016" y="6813376"/>
            <a:ext cx="424847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500298" y="5214950"/>
            <a:ext cx="2071702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143240" y="4857760"/>
            <a:ext cx="1428760" cy="35719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Эстакада</a:t>
            </a:r>
            <a:endParaRPr lang="ru-RU" sz="1400" b="1" dirty="0">
              <a:solidFill>
                <a:srgbClr val="FF000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9" name="TextBox 8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10" name="Рисунок 9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628" y="2643182"/>
            <a:ext cx="571504" cy="288000"/>
          </a:xfrm>
          <a:prstGeom prst="rect">
            <a:avLst/>
          </a:prstGeom>
          <a:solidFill>
            <a:srgbClr val="C00000"/>
          </a:solidFill>
          <a:ln w="88900" cap="sq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2Б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8" y="2714620"/>
            <a:ext cx="2857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Схема организации дорожного движения транспорта со строительством нового путепровода через железную дорогу.</a:t>
            </a:r>
          </a:p>
          <a:p>
            <a:r>
              <a:rPr lang="ru-RU" dirty="0" smtClean="0"/>
              <a:t>Продление ул. Ленина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572132" y="2643182"/>
            <a:ext cx="2664296" cy="2308324"/>
          </a:xfrm>
          <a:prstGeom prst="rect">
            <a:avLst/>
          </a:prstGeom>
          <a:ln w="88900" cap="sq">
            <a:solidFill>
              <a:srgbClr val="C00000"/>
            </a:solidFill>
            <a:miter lim="800000"/>
          </a:ln>
        </p:spPr>
        <p:txBody>
          <a:bodyPr wrap="square" anchor="ctr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2" name="Picture 7" descr="E:\Калуга Синие мосты\Jpeg для презентации\схема 2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72748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51472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Вариант 2Б.</a:t>
            </a:r>
            <a:endParaRPr lang="ru-RU" sz="1200" dirty="0" smtClean="0"/>
          </a:p>
          <a:p>
            <a:r>
              <a:rPr lang="ru-RU" sz="1200" dirty="0" smtClean="0"/>
              <a:t>Оценка компенсационных затрат.</a:t>
            </a:r>
          </a:p>
          <a:p>
            <a:r>
              <a:rPr lang="ru-RU" sz="1200" dirty="0" smtClean="0"/>
              <a:t>Под реконструкцию путепровода полностью или частично попадает 15 участка площадью 3,26 га. Общий объем компенсационных затрат составляет порядка 47 млн. рублей.</a:t>
            </a:r>
          </a:p>
          <a:p>
            <a:r>
              <a:rPr lang="ru-RU" sz="1200" dirty="0" smtClean="0"/>
              <a:t>Расчет компенсационных затрат представлен в таблице № 11.</a:t>
            </a:r>
          </a:p>
          <a:p>
            <a:pPr algn="r"/>
            <a:r>
              <a:rPr lang="ru-RU" sz="1200" dirty="0" smtClean="0">
                <a:latin typeface="+mj-lt"/>
              </a:rPr>
              <a:t>Таблица № 11</a:t>
            </a:r>
          </a:p>
          <a:p>
            <a:endParaRPr lang="ru-RU" dirty="0"/>
          </a:p>
        </p:txBody>
      </p:sp>
      <p:grpSp>
        <p:nvGrpSpPr>
          <p:cNvPr id="4" name="Группа 14"/>
          <p:cNvGrpSpPr/>
          <p:nvPr/>
        </p:nvGrpSpPr>
        <p:grpSpPr>
          <a:xfrm>
            <a:off x="539552" y="6237312"/>
            <a:ext cx="2430000" cy="595809"/>
            <a:chOff x="5004048" y="6237312"/>
            <a:chExt cx="2430000" cy="595809"/>
          </a:xfrm>
        </p:grpSpPr>
        <p:sp>
          <p:nvSpPr>
            <p:cNvPr id="5" name="TextBox 4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6" name="Рисунок 5" descr="Яйцо главное-большое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rgbClr val="193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95536" y="1450493"/>
          <a:ext cx="8064897" cy="4714809"/>
        </p:xfrm>
        <a:graphic>
          <a:graphicData uri="http://schemas.openxmlformats.org/drawingml/2006/table">
            <a:tbl>
              <a:tblPr/>
              <a:tblGrid>
                <a:gridCol w="559815"/>
                <a:gridCol w="1897244"/>
                <a:gridCol w="2151453"/>
                <a:gridCol w="1699499"/>
                <a:gridCol w="1756886"/>
              </a:tblGrid>
              <a:tr h="397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Номер кадастрового участка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Адрес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Размер территории, кв.м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Кадастровая стоимость, руб.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8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40:26:000159:153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пл. Вокзальная, сквер ж.-д. вокзала Калуга-1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2 910,00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1 218,13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40:26:000159:63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+mn-lt"/>
                          <a:ea typeface="Times New Roman"/>
                          <a:cs typeface="Times New Roman"/>
                        </a:rPr>
                        <a:t>Пл. 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Вокзальная, д. 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2 320,00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1 655 018,40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 40:26:000159:65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в районе здания по ул. Товарная, дом 13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3 679,00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5 149 900,99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40:26:000159:17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Товарная, дом 19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1 333,00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1 858 321,97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40:26:000159:165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Товарная, р-н д. 21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604,00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1 576 131,96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40:26:000159:130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Товарная, дом 25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1 205,00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1 679 878,45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40:26:000159:179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Товарная, дом 21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4 004,00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5 581 936,36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40:26:000159:2255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г</a:t>
                      </a:r>
                      <a:r>
                        <a:rPr lang="ru-RU" sz="1000" dirty="0" smtClean="0">
                          <a:latin typeface="+mn-lt"/>
                          <a:ea typeface="Times New Roman"/>
                          <a:cs typeface="Times New Roman"/>
                        </a:rPr>
                        <a:t>. Калуга , ул.Товарная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, в районе д.23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100,00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414 945,00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40:26:000159:1727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Товарная, д. 23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2 732,00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2 657 225,16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40:26:000159:1885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Глаголева, район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Times New Roman"/>
                        </a:rPr>
                        <a:t>автокооператива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 "Тепловозник"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2 004,00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2 609 047,68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40:26:000159:1884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Глаголева, район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Times New Roman"/>
                        </a:rPr>
                        <a:t>автокооператива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 "Тепловозник"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1 500,00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1 952 880,00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40:26:000159:1893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район Синих мостов, НГК "Тепловозник"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6 819,00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13 256 272,38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40:26:000144:28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Times New Roman"/>
                        </a:rPr>
                        <a:t>Тарутинская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2 497,00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7 670 134,78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40:26:000133:97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ул. Путейская, дом 10 "А"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788,00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847 036,96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40:26:000133:2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+mn-lt"/>
                          <a:ea typeface="Times New Roman"/>
                          <a:cs typeface="Times New Roman"/>
                        </a:rPr>
                        <a:t>Ул. 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Times New Roman"/>
                        </a:rPr>
                        <a:t>Тарутинская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, д. 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55,00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174 090,95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32 550,00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47 084 039,17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123" marR="61123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Укрупненный расчет затрат на реализацию проекта по данным справочника «КО-ИНВЕСТ» представлен в Таблице № 12.</a:t>
            </a:r>
          </a:p>
          <a:p>
            <a:endParaRPr lang="ru-RU" sz="1200" dirty="0" smtClean="0"/>
          </a:p>
          <a:p>
            <a:pPr algn="r"/>
            <a:r>
              <a:rPr lang="ru-RU" sz="1200" dirty="0" smtClean="0"/>
              <a:t>Таблица № 12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64502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Укрупненный расчет затрат на реализацию проекта на основании анализа аналогов представлен в Таблице № 13.</a:t>
            </a:r>
          </a:p>
          <a:p>
            <a:endParaRPr lang="ru-RU" sz="1200" dirty="0" smtClean="0"/>
          </a:p>
          <a:p>
            <a:pPr algn="r"/>
            <a:r>
              <a:rPr lang="ru-RU" sz="1200" dirty="0" smtClean="0"/>
              <a:t>Таблица № 13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877273"/>
            <a:ext cx="828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Общие затраты по реализации варианта 2Б составляют 987 911 154 руб. (940 084 039 руб.)</a:t>
            </a:r>
            <a:endParaRPr lang="ru-RU" sz="1600" dirty="0"/>
          </a:p>
        </p:txBody>
      </p:sp>
      <p:grpSp>
        <p:nvGrpSpPr>
          <p:cNvPr id="7" name="Группа 14"/>
          <p:cNvGrpSpPr/>
          <p:nvPr/>
        </p:nvGrpSpPr>
        <p:grpSpPr>
          <a:xfrm>
            <a:off x="539552" y="6237312"/>
            <a:ext cx="2430000" cy="595809"/>
            <a:chOff x="5004048" y="6237312"/>
            <a:chExt cx="2430000" cy="595809"/>
          </a:xfrm>
        </p:grpSpPr>
        <p:sp>
          <p:nvSpPr>
            <p:cNvPr id="8" name="TextBox 7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9" name="Рисунок 8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67544" y="908720"/>
          <a:ext cx="7920880" cy="2375356"/>
        </p:xfrm>
        <a:graphic>
          <a:graphicData uri="http://schemas.openxmlformats.org/drawingml/2006/table">
            <a:tbl>
              <a:tblPr/>
              <a:tblGrid>
                <a:gridCol w="1053688"/>
                <a:gridCol w="831857"/>
                <a:gridCol w="850759"/>
                <a:gridCol w="1008112"/>
                <a:gridCol w="887054"/>
                <a:gridCol w="1159850"/>
                <a:gridCol w="1159850"/>
                <a:gridCol w="969710"/>
              </a:tblGrid>
              <a:tr h="826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Вариант 2Б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км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м2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Конструктивная схема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Справочная стоимость 1 единицы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измерения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объекта,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Корректирующие коэффициенты с 01.01.2010 на 01.01.2014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Корректирующие коэффициенты с 01.01.2014 на 01.04.2015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Затраты на новое строительство в ценах 2015 г.,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4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Новая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4-х полосная дорога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КС-8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29 975 719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1,157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0,801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27 780 207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Путепровод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КС-10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51 536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1,325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0,836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827 753 194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Развязка (круг)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КС-10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51 536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1,325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0,836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82 775 319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Разгонные полосы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КС-8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27 174 257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1,157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0,801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2 518 393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31850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940 827 115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95536" y="4293096"/>
          <a:ext cx="7992888" cy="1456556"/>
        </p:xfrm>
        <a:graphic>
          <a:graphicData uri="http://schemas.openxmlformats.org/drawingml/2006/table">
            <a:tbl>
              <a:tblPr/>
              <a:tblGrid>
                <a:gridCol w="1944216"/>
                <a:gridCol w="1440160"/>
                <a:gridCol w="2539372"/>
                <a:gridCol w="2069140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Вариант 2Б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Параметры, м2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Средняя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стоимость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строительства 1 м2 по анализу конкурсов,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Затраты на новое строительство в ценах 2015 г.,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Новая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4-х полосная дорога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58 000 000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Путепровод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754 000 000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Развязка (круг)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1450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52000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75 400 000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Разгонные полосы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5 600 000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31 850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893 000 000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avina\Desktop\развязка 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4727984" cy="6857998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500298" y="5214950"/>
            <a:ext cx="2071702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143240" y="4857760"/>
            <a:ext cx="1428760" cy="35719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Эстакада</a:t>
            </a:r>
            <a:endParaRPr lang="ru-RU" sz="1400" b="1" dirty="0">
              <a:solidFill>
                <a:srgbClr val="FF0000"/>
              </a:solidFill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9" name="TextBox 8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10" name="Рисунок 9" descr="Яйцо главное-большое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628" y="2643182"/>
            <a:ext cx="571504" cy="288000"/>
          </a:xfrm>
          <a:prstGeom prst="rect">
            <a:avLst/>
          </a:prstGeom>
          <a:solidFill>
            <a:srgbClr val="C00000"/>
          </a:solidFill>
          <a:ln w="88900" cap="sq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8" y="271462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Проектируемые красные линии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572132" y="2643182"/>
            <a:ext cx="2664296" cy="2308324"/>
          </a:xfrm>
          <a:prstGeom prst="rect">
            <a:avLst/>
          </a:prstGeom>
          <a:ln w="88900" cap="sq">
            <a:solidFill>
              <a:srgbClr val="C00000"/>
            </a:solidFill>
            <a:miter lim="800000"/>
          </a:ln>
        </p:spPr>
        <p:txBody>
          <a:bodyPr wrap="square" anchor="ctr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резентация 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42797" cy="6857998"/>
          </a:xfrm>
        </p:spPr>
      </p:pic>
      <p:grpSp>
        <p:nvGrpSpPr>
          <p:cNvPr id="15" name="Группа 14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16" name="TextBox 15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17" name="Рисунок 16" descr="Яйцо главное-большое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6813376"/>
            <a:ext cx="424847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5220104" y="193770"/>
            <a:ext cx="3168320" cy="1754327"/>
            <a:chOff x="5220072" y="193770"/>
            <a:chExt cx="3168320" cy="1754327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5220072" y="193770"/>
              <a:ext cx="504024" cy="288000"/>
            </a:xfrm>
            <a:prstGeom prst="rect">
              <a:avLst/>
            </a:prstGeom>
            <a:solidFill>
              <a:srgbClr val="FFC000"/>
            </a:solidFill>
            <a:ln w="88900" cap="sq">
              <a:solidFill>
                <a:srgbClr val="FFC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Arial" pitchFamily="34" charset="0"/>
                  <a:cs typeface="Arial" pitchFamily="34" charset="0"/>
                </a:rPr>
                <a:t>1А</a:t>
              </a:r>
              <a:endParaRPr lang="ru-RU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724096" y="193771"/>
              <a:ext cx="2664296" cy="1754326"/>
            </a:xfrm>
            <a:prstGeom prst="rect">
              <a:avLst/>
            </a:prstGeom>
            <a:ln w="88900" cap="sq">
              <a:solidFill>
                <a:srgbClr val="FFC000"/>
              </a:solidFill>
              <a:prstDash val="dash"/>
              <a:miter lim="800000"/>
            </a:ln>
          </p:spPr>
          <p:txBody>
            <a:bodyPr wrap="square" anchor="ctr">
              <a:spAutoFit/>
            </a:bodyPr>
            <a:lstStyle/>
            <a:p>
              <a:endParaRPr lang="ru-RU" dirty="0" smtClean="0"/>
            </a:p>
            <a:p>
              <a:pPr algn="ctr"/>
              <a:r>
                <a:rPr lang="ru-RU" dirty="0" smtClean="0"/>
                <a:t>Организация объезда по </a:t>
              </a:r>
              <a:r>
                <a:rPr lang="ru-RU" dirty="0" err="1" smtClean="0"/>
                <a:t>двухполосному</a:t>
              </a:r>
              <a:r>
                <a:rPr lang="ru-RU" dirty="0" smtClean="0"/>
                <a:t> путепроводу на время реконструкции</a:t>
              </a:r>
            </a:p>
            <a:p>
              <a:pPr algn="ctr"/>
              <a:endParaRPr lang="ru-RU" dirty="0" smtClean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5220072" y="2279437"/>
            <a:ext cx="3168352" cy="1754326"/>
            <a:chOff x="4860032" y="2348880"/>
            <a:chExt cx="3168352" cy="1754326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4860032" y="2348880"/>
              <a:ext cx="504000" cy="288000"/>
            </a:xfrm>
            <a:prstGeom prst="rect">
              <a:avLst/>
            </a:prstGeom>
            <a:solidFill>
              <a:srgbClr val="1933A3"/>
            </a:solidFill>
            <a:ln w="88900" cap="sq">
              <a:solidFill>
                <a:srgbClr val="1933A3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Arial" pitchFamily="34" charset="0"/>
                  <a:cs typeface="Arial" pitchFamily="34" charset="0"/>
                </a:rPr>
                <a:t>1Б</a:t>
              </a:r>
              <a:endParaRPr lang="ru-RU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364088" y="2348880"/>
              <a:ext cx="2664296" cy="1754326"/>
            </a:xfrm>
            <a:prstGeom prst="rect">
              <a:avLst/>
            </a:prstGeom>
            <a:ln w="88900" cap="sq">
              <a:solidFill>
                <a:srgbClr val="1933A3"/>
              </a:solidFill>
              <a:prstDash val="dash"/>
              <a:miter lim="800000"/>
            </a:ln>
          </p:spPr>
          <p:txBody>
            <a:bodyPr wrap="square" anchor="ctr">
              <a:spAutoFit/>
            </a:bodyPr>
            <a:lstStyle/>
            <a:p>
              <a:endParaRPr lang="ru-RU" dirty="0" smtClean="0"/>
            </a:p>
            <a:p>
              <a:pPr algn="ctr"/>
              <a:r>
                <a:rPr lang="ru-RU" dirty="0" smtClean="0"/>
                <a:t>Организация объезда реконструируемого путепровода по ул. Московской</a:t>
              </a:r>
            </a:p>
            <a:p>
              <a:endParaRPr lang="ru-RU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220072" y="4365104"/>
            <a:ext cx="3168352" cy="2031325"/>
            <a:chOff x="4860032" y="3845947"/>
            <a:chExt cx="3168352" cy="2031325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4860032" y="3845947"/>
              <a:ext cx="504000" cy="288000"/>
            </a:xfrm>
            <a:prstGeom prst="rect">
              <a:avLst/>
            </a:prstGeom>
            <a:solidFill>
              <a:srgbClr val="C00000"/>
            </a:solidFill>
            <a:ln w="88900" cap="sq">
              <a:solidFill>
                <a:srgbClr val="C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ru-RU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364088" y="3845947"/>
              <a:ext cx="2664296" cy="2031325"/>
            </a:xfrm>
            <a:prstGeom prst="rect">
              <a:avLst/>
            </a:prstGeom>
            <a:ln w="88900" cap="sq">
              <a:solidFill>
                <a:srgbClr val="C00000"/>
              </a:solidFill>
              <a:miter lim="800000"/>
            </a:ln>
          </p:spPr>
          <p:txBody>
            <a:bodyPr wrap="square" anchor="ctr">
              <a:spAutoFit/>
            </a:bodyPr>
            <a:lstStyle/>
            <a:p>
              <a:endParaRPr lang="ru-RU" dirty="0" smtClean="0"/>
            </a:p>
            <a:p>
              <a:pPr algn="ctr"/>
              <a:r>
                <a:rPr lang="ru-RU" dirty="0" smtClean="0"/>
                <a:t>Маршрут со строительством нового путепровода через железную дорогу.</a:t>
              </a:r>
            </a:p>
            <a:p>
              <a:pPr algn="ctr"/>
              <a:r>
                <a:rPr lang="ru-RU" dirty="0" smtClean="0"/>
                <a:t>Продление ул. Ленина</a:t>
              </a:r>
            </a:p>
            <a:p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539552" y="6237312"/>
            <a:ext cx="2430000" cy="595809"/>
            <a:chOff x="5004048" y="6237312"/>
            <a:chExt cx="2430000" cy="595809"/>
          </a:xfrm>
        </p:grpSpPr>
        <p:sp>
          <p:nvSpPr>
            <p:cNvPr id="16" name="TextBox 15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17" name="Рисунок 16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39552" y="11663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Сводные затраты по вариантам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079220" y="2708920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/>
              <a:t>(по данным справочника «КО-ИНВЕСТ») </a:t>
            </a:r>
            <a:endParaRPr lang="ru-RU" sz="1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652120" y="5661248"/>
            <a:ext cx="273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400" dirty="0" smtClean="0"/>
              <a:t>(на основании анализа аналогов)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14722" y="548680"/>
          <a:ext cx="7776866" cy="2156876"/>
        </p:xfrm>
        <a:graphic>
          <a:graphicData uri="http://schemas.openxmlformats.org/drawingml/2006/table">
            <a:tbl>
              <a:tblPr/>
              <a:tblGrid>
                <a:gridCol w="2277066"/>
                <a:gridCol w="1374950"/>
                <a:gridCol w="1374950"/>
                <a:gridCol w="1374950"/>
                <a:gridCol w="1374950"/>
              </a:tblGrid>
              <a:tr h="4847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Категория затрат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Вариант 1А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Вариант 1Б</a:t>
                      </a:r>
                      <a:endParaRPr lang="ru-RU" sz="16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3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Вариант 2А</a:t>
                      </a:r>
                      <a:endParaRPr lang="ru-RU" sz="16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Вариант 2Б</a:t>
                      </a:r>
                      <a:endParaRPr lang="ru-RU" sz="16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6728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Компенсационные затраты, млн. руб.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4,9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47,8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47,0</a:t>
                      </a:r>
                      <a:endParaRPr lang="ru-RU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47,0</a:t>
                      </a:r>
                      <a:endParaRPr lang="ru-RU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4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Затраты на новое строительство, млн. руб.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110,5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92,8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772,8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940,8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115,3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140,7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819,8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987,9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614723" y="3717032"/>
          <a:ext cx="7776865" cy="1944216"/>
        </p:xfrm>
        <a:graphic>
          <a:graphicData uri="http://schemas.openxmlformats.org/drawingml/2006/table">
            <a:tbl>
              <a:tblPr/>
              <a:tblGrid>
                <a:gridCol w="2277065"/>
                <a:gridCol w="1374950"/>
                <a:gridCol w="1374950"/>
                <a:gridCol w="1374950"/>
                <a:gridCol w="1374950"/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Категория затрат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Вариант 1А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Вариант 1Б</a:t>
                      </a:r>
                      <a:endParaRPr lang="ru-RU" sz="16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3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Вариант 2А</a:t>
                      </a:r>
                      <a:endParaRPr lang="ru-RU" sz="16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Вариант 2Б</a:t>
                      </a:r>
                      <a:endParaRPr lang="ru-RU" sz="16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</a:tr>
              <a:tr h="4206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Компенсационные затраты, млн. руб.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4,9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47,8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47,0</a:t>
                      </a:r>
                      <a:endParaRPr lang="ru-RU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47,0</a:t>
                      </a:r>
                      <a:endParaRPr lang="ru-RU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Затраты на новое строительство, млн. руб.</a:t>
                      </a:r>
                      <a:endParaRPr lang="ru-RU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139,8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86,6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736,6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893,0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144,7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134,4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783,7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940,1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8" descr="презентация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42798" cy="6857999"/>
          </a:xfrm>
          <a:ln w="3175"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2928934"/>
            <a:ext cx="1818440" cy="42862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Реконструируемый путепровод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4612" y="4857760"/>
            <a:ext cx="1571636" cy="35719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ТПУ «Калуга-1»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00034" y="3357562"/>
            <a:ext cx="178595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428860" y="5214950"/>
            <a:ext cx="1857388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285984" y="3357562"/>
            <a:ext cx="500066" cy="1428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11" name="TextBox 10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12" name="Рисунок 11" descr="Яйцо главное-большое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716016" y="6813376"/>
            <a:ext cx="424847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3"/>
          <p:cNvSpPr>
            <a:spLocks noGrp="1"/>
          </p:cNvSpPr>
          <p:nvPr>
            <p:ph type="body" sz="half" idx="2"/>
          </p:nvPr>
        </p:nvSpPr>
        <p:spPr>
          <a:xfrm>
            <a:off x="4932040" y="2500306"/>
            <a:ext cx="3528392" cy="170814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dirty="0" smtClean="0"/>
              <a:t>Схема улично-дорожной сети.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Существующее положение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116632"/>
            <a:ext cx="79928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Оценка затрат по реализации проекта реконструкции путепровода</a:t>
            </a:r>
            <a:endParaRPr lang="ru-RU" dirty="0" smtClean="0"/>
          </a:p>
          <a:p>
            <a:r>
              <a:rPr lang="ru-RU" dirty="0" smtClean="0"/>
              <a:t>Укрупненная оценка затрат по реализации проекта реконструкции путепровода складывается из компенсационных затрат за изымаемые земельные участки, попадающие в зону реконструкции и затрат на новое строительство.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Для предварительной </a:t>
            </a:r>
            <a:r>
              <a:rPr lang="ru-RU" b="1" i="1" dirty="0" smtClean="0"/>
              <a:t>оценки компенсационных затрат</a:t>
            </a:r>
            <a:r>
              <a:rPr lang="ru-RU" dirty="0" smtClean="0"/>
              <a:t> использованы данные публичной кадастровой карты. </a:t>
            </a:r>
          </a:p>
          <a:p>
            <a:r>
              <a:rPr lang="ru-RU" dirty="0" smtClean="0"/>
              <a:t>В связи с тем, что проектная документация не разработана, невозможно определить точный размер изымаемой территории, поэтому учитывались компенсации за весь участок, попадающий в границы проекта реконструкции путепровода.</a:t>
            </a:r>
          </a:p>
          <a:p>
            <a:r>
              <a:rPr lang="ru-RU" dirty="0" smtClean="0"/>
              <a:t> </a:t>
            </a:r>
          </a:p>
          <a:p>
            <a:r>
              <a:rPr lang="ru-RU" b="1" i="1" dirty="0" smtClean="0"/>
              <a:t>Оценка затрат на реализацию проекта проводилась 2 способами:</a:t>
            </a:r>
            <a:endParaRPr lang="ru-RU" dirty="0" smtClean="0"/>
          </a:p>
          <a:p>
            <a:pPr lvl="0"/>
            <a:r>
              <a:rPr lang="ru-RU" dirty="0" smtClean="0"/>
              <a:t>На основании данных справочника оценщика «Магистральные сети и транспорт» («КО-ИНВЕСТ» 2010). Справочная стоимость рассчитана в уровне цен на 01.01.2010 г. Для пересчета в текущие цены использованы данные справочников «Индексы цен в строительстве» № 86 (таблица 2.2.2) </a:t>
            </a:r>
          </a:p>
          <a:p>
            <a:pPr lvl="0"/>
            <a:r>
              <a:rPr lang="ru-RU" dirty="0" smtClean="0"/>
              <a:t>и «Индексы цен в строительстве» № 91 (таблица 2.2.2).</a:t>
            </a:r>
          </a:p>
          <a:p>
            <a:pPr lvl="0"/>
            <a:r>
              <a:rPr lang="ru-RU" dirty="0" smtClean="0"/>
              <a:t>На основании данных о конкурсах на определение подрядчика на строительство дорог, эстакад и путепроводах, проводимых в Калуге и других регионах России в 2014-2015 гг. (по данным сайта </a:t>
            </a:r>
            <a:r>
              <a:rPr lang="en-US" dirty="0" err="1" smtClean="0"/>
              <a:t>zakupki</a:t>
            </a:r>
            <a:r>
              <a:rPr lang="ru-RU" dirty="0" smtClean="0"/>
              <a:t>.</a:t>
            </a:r>
            <a:r>
              <a:rPr lang="en-US" dirty="0" err="1" smtClean="0"/>
              <a:t>gov</a:t>
            </a:r>
            <a:r>
              <a:rPr lang="ru-RU" dirty="0" smtClean="0"/>
              <a:t>.</a:t>
            </a:r>
            <a:r>
              <a:rPr lang="en-US" dirty="0" err="1" smtClean="0"/>
              <a:t>ru</a:t>
            </a:r>
            <a:r>
              <a:rPr lang="ru-RU" dirty="0" smtClean="0"/>
              <a:t>).</a:t>
            </a:r>
            <a:endParaRPr lang="ru-RU" sz="1600" dirty="0">
              <a:latin typeface="+mj-lt"/>
            </a:endParaRPr>
          </a:p>
        </p:txBody>
      </p:sp>
      <p:grpSp>
        <p:nvGrpSpPr>
          <p:cNvPr id="6" name="Группа 14"/>
          <p:cNvGrpSpPr/>
          <p:nvPr/>
        </p:nvGrpSpPr>
        <p:grpSpPr>
          <a:xfrm>
            <a:off x="539552" y="6237312"/>
            <a:ext cx="2430000" cy="595809"/>
            <a:chOff x="5004048" y="6237312"/>
            <a:chExt cx="2430000" cy="595809"/>
          </a:xfrm>
        </p:grpSpPr>
        <p:sp>
          <p:nvSpPr>
            <p:cNvPr id="7" name="TextBox 6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8" name="Рисунок 7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4288" y="18864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Таблица № 1</a:t>
            </a:r>
            <a:endParaRPr lang="ru-RU" dirty="0"/>
          </a:p>
        </p:txBody>
      </p:sp>
      <p:grpSp>
        <p:nvGrpSpPr>
          <p:cNvPr id="4" name="Группа 14"/>
          <p:cNvGrpSpPr/>
          <p:nvPr/>
        </p:nvGrpSpPr>
        <p:grpSpPr>
          <a:xfrm>
            <a:off x="539552" y="6237312"/>
            <a:ext cx="2430000" cy="595809"/>
            <a:chOff x="5004048" y="6237312"/>
            <a:chExt cx="2430000" cy="595809"/>
          </a:xfrm>
        </p:grpSpPr>
        <p:sp>
          <p:nvSpPr>
            <p:cNvPr id="5" name="TextBox 4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6" name="Рисунок 5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95536" y="548680"/>
          <a:ext cx="8136904" cy="5621387"/>
        </p:xfrm>
        <a:graphic>
          <a:graphicData uri="http://schemas.openxmlformats.org/drawingml/2006/table">
            <a:tbl>
              <a:tblPr/>
              <a:tblGrid>
                <a:gridCol w="442046"/>
                <a:gridCol w="1358154"/>
                <a:gridCol w="720080"/>
                <a:gridCol w="3456384"/>
                <a:gridCol w="936104"/>
                <a:gridCol w="590697"/>
                <a:gridCol w="633439"/>
              </a:tblGrid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9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9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endParaRPr lang="ru-RU" sz="9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 закупки</a:t>
                      </a:r>
                      <a:endParaRPr lang="ru-RU" sz="9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Дата проведения</a:t>
                      </a:r>
                      <a:endParaRPr lang="ru-RU" sz="9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Наименование конкурса</a:t>
                      </a:r>
                      <a:endParaRPr lang="ru-RU" sz="9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Начальная цена контракта, руб.</a:t>
                      </a:r>
                      <a:endParaRPr lang="ru-RU" sz="9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Площадь, м2</a:t>
                      </a:r>
                      <a:endParaRPr lang="ru-RU" sz="9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Стоимость 1 м2, руб.</a:t>
                      </a:r>
                      <a:endParaRPr lang="ru-RU" sz="9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14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0137300043315000704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22.07.2015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ДОКУМЕНТАЦИЯ ОБ ЭЛЕКТРОННОМ АУКЦИОНЕ № ЭА842/15</a:t>
                      </a:r>
                      <a:b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 право заключения муниципального контракта</a:t>
                      </a:r>
                      <a:b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 выполнение строительно-монтажных работ по объекту: «Строительство дороги общего пользования в микрорайоне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Кубяка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г. Калуга от строения № 328А по ул. Московская до жилого дома № 9 корп. 5 по ул.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Кубяка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» для муниципального казенного учреждения «Управление капитального строительства города Калуги»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59 120 963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14894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3 969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9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0137300043315000105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13.03.2015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Выполнение строительно-монтажных работ по объекту: «Строительство надземного пешеходного перехода над автодорогой между микрорайонами «Турынино-1» и «Турынино-3» г. Калуга»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17 480 060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338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51 716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7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0354100008414000183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28.11.2014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Строительство обхода н.п.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Крюковка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на участке км 73+771 - км 75+503 автомобильной дороги 1Р-92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Калуга-Перемышль-Белев-Орел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Тульская область.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498 182 900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31703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15 714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2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0137200001214000855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13.03.2014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601-01/2014 к. Выбор генерального подрядчика на право заключения государственного контракта на выполнение работ по реконструкции автодороги "Москва-Киев"- ЕЛИП в Боровском районе на участке с км 8+790 - км 10+390 (строительство путепровода через железную дорогу)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335 398 173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19369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17 316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9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0173200001415000686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29.08.2015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Выполнение подрядных работ по объекту: "Строительство эстакады автодороги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Боровское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шоссе - Киевское шоссе - деревня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Ботаково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через деревни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Рогозинино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Верховье" (в т.ч. Эстакада)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859 836 474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22418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38 355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67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0173200001415000658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28.08.2015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Открытый конкурс на право заключения государственного контракта на выполнение подрядных работ по строительству объекта капитального строительства: «Реконструкция железнодорожного переезда на 18 км Киевского направления МЖД со строительством автодорожного путепровода» по адресу: 18 км 805 м, Киевское направление, участок Москва-Внуково, о.п.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Переделкино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/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Новопеределкинский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район, 9-я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Чоботовская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аллея, ул.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Лукинская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ЗАО города Москвы (ДЕПАРТАМЕНТ СТРОИТЕЛЬСТВА ГОРОДА МОСКВЫ)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607 434 407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11024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55 101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7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0109300014415000001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21.07.2015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Строительство подъездного пути и путепровода от ул. Большая до ул.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Пушкарка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в с. Шишкеево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Рузаевского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муниципального района Республики Мордовия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9 682 880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1652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5 861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985" marR="25985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8" descr="презентация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42799" cy="6857999"/>
          </a:xfrm>
          <a:prstGeom prst="rect">
            <a:avLst/>
          </a:prstGeom>
        </p:spPr>
      </p:pic>
      <p:pic>
        <p:nvPicPr>
          <p:cNvPr id="13" name="Содержимое 8" descr="презентация 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42798" cy="6857999"/>
          </a:xfrm>
        </p:spPr>
      </p:pic>
      <p:sp>
        <p:nvSpPr>
          <p:cNvPr id="16" name="Прямоугольник 15"/>
          <p:cNvSpPr/>
          <p:nvPr/>
        </p:nvSpPr>
        <p:spPr>
          <a:xfrm>
            <a:off x="5220072" y="193770"/>
            <a:ext cx="504024" cy="288000"/>
          </a:xfrm>
          <a:prstGeom prst="rect">
            <a:avLst/>
          </a:prstGeom>
          <a:solidFill>
            <a:srgbClr val="FFC000"/>
          </a:solidFill>
          <a:ln w="88900" cap="sq">
            <a:solidFill>
              <a:srgbClr val="FFC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24096" y="193771"/>
            <a:ext cx="2664296" cy="1754326"/>
          </a:xfrm>
          <a:prstGeom prst="rect">
            <a:avLst/>
          </a:prstGeom>
          <a:ln w="88900" cap="sq">
            <a:solidFill>
              <a:srgbClr val="FFC000"/>
            </a:solidFill>
            <a:prstDash val="dash"/>
            <a:miter lim="800000"/>
          </a:ln>
        </p:spPr>
        <p:txBody>
          <a:bodyPr wrap="square" anchor="ctr">
            <a:spAutoFit/>
          </a:bodyPr>
          <a:lstStyle/>
          <a:p>
            <a:endParaRPr lang="ru-RU" dirty="0" smtClean="0"/>
          </a:p>
          <a:p>
            <a:pPr algn="ctr"/>
            <a:r>
              <a:rPr lang="ru-RU" dirty="0" smtClean="0"/>
              <a:t>Организация объезда по </a:t>
            </a:r>
            <a:r>
              <a:rPr lang="ru-RU" dirty="0" err="1" smtClean="0"/>
              <a:t>двухполосному</a:t>
            </a:r>
            <a:r>
              <a:rPr lang="ru-RU" dirty="0" smtClean="0"/>
              <a:t> путепроводу на время реконструкции</a:t>
            </a:r>
          </a:p>
          <a:p>
            <a:pPr algn="ctr"/>
            <a:endParaRPr lang="ru-RU" dirty="0" smtClean="0"/>
          </a:p>
        </p:txBody>
      </p:sp>
      <p:pic>
        <p:nvPicPr>
          <p:cNvPr id="18" name="Рисунок 17" descr="синие мосты 2.jpg"/>
          <p:cNvPicPr>
            <a:picLocks noChangeAspect="1"/>
          </p:cNvPicPr>
          <p:nvPr/>
        </p:nvPicPr>
        <p:blipFill>
          <a:blip r:embed="rId4" cstate="print"/>
          <a:srcRect t="7760" r="2439" b="14643"/>
          <a:stretch>
            <a:fillRect/>
          </a:stretch>
        </p:blipFill>
        <p:spPr>
          <a:xfrm>
            <a:off x="5097620" y="2377741"/>
            <a:ext cx="288000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 descr="C:\Users\Savina\Desktop\0_120974_601d69fa_XX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392" y="4247386"/>
            <a:ext cx="2880000" cy="1917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611560" y="2928934"/>
            <a:ext cx="1800200" cy="42862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Реконструируемый путепровод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4612" y="4857760"/>
            <a:ext cx="1571636" cy="35719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ТПУ «Калуга-1»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254634" y="3357562"/>
            <a:ext cx="428628" cy="1444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428860" y="5214950"/>
            <a:ext cx="1857388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11560" y="3357562"/>
            <a:ext cx="1643074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28" name="TextBox 27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29" name="Рисунок 28" descr="Яйцо главное-большое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30" name="Прямоугольник 29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716016" y="6813376"/>
            <a:ext cx="4248472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1979712" y="5715016"/>
            <a:ext cx="3449544" cy="182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915816" y="3429000"/>
            <a:ext cx="215625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11" name="TextBox 10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12" name="Рисунок 11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pic>
        <p:nvPicPr>
          <p:cNvPr id="13" name="Рисунок 12" descr="жетая схем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27985" cy="685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14612" y="3929066"/>
            <a:ext cx="1800200" cy="42862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Реконструируемый путепровод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714612" y="4357694"/>
            <a:ext cx="178595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28794" y="3714752"/>
            <a:ext cx="785818" cy="6429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148096" y="2204864"/>
            <a:ext cx="504024" cy="288000"/>
          </a:xfrm>
          <a:prstGeom prst="rect">
            <a:avLst/>
          </a:prstGeom>
          <a:solidFill>
            <a:srgbClr val="FFC000"/>
          </a:solidFill>
          <a:ln w="88900" cap="sq">
            <a:solidFill>
              <a:srgbClr val="FFC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2204864"/>
            <a:ext cx="2664296" cy="1754326"/>
          </a:xfrm>
          <a:prstGeom prst="rect">
            <a:avLst/>
          </a:prstGeom>
          <a:ln w="88900" cap="sq">
            <a:solidFill>
              <a:srgbClr val="FFC000"/>
            </a:solidFill>
            <a:prstDash val="dash"/>
            <a:miter lim="800000"/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dirty="0" smtClean="0"/>
              <a:t>Схема организации дорожного движения транспорта по </a:t>
            </a:r>
            <a:r>
              <a:rPr lang="ru-RU" dirty="0" err="1" smtClean="0"/>
              <a:t>двухполосному</a:t>
            </a:r>
            <a:r>
              <a:rPr lang="ru-RU" dirty="0" smtClean="0"/>
              <a:t> путепроводу на время реконструкции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9"/>
          <p:cNvGrpSpPr/>
          <p:nvPr/>
        </p:nvGrpSpPr>
        <p:grpSpPr>
          <a:xfrm>
            <a:off x="5004048" y="6237312"/>
            <a:ext cx="2430000" cy="595809"/>
            <a:chOff x="5004048" y="6237312"/>
            <a:chExt cx="2430000" cy="595809"/>
          </a:xfrm>
        </p:grpSpPr>
        <p:sp>
          <p:nvSpPr>
            <p:cNvPr id="11" name="TextBox 10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12" name="Рисунок 11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pic>
        <p:nvPicPr>
          <p:cNvPr id="13" name="Рисунок 12" descr="жетая схем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4727985" cy="685799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14612" y="3929066"/>
            <a:ext cx="1800200" cy="42862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Реконструируемый путепровод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714612" y="4357694"/>
            <a:ext cx="178595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28794" y="3714752"/>
            <a:ext cx="785818" cy="6429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148096" y="2564903"/>
            <a:ext cx="504024" cy="288000"/>
          </a:xfrm>
          <a:prstGeom prst="rect">
            <a:avLst/>
          </a:prstGeom>
          <a:solidFill>
            <a:srgbClr val="FFC000"/>
          </a:solidFill>
          <a:ln w="88900" cap="sq">
            <a:solidFill>
              <a:srgbClr val="FFC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52120" y="2564904"/>
            <a:ext cx="2664296" cy="1754326"/>
          </a:xfrm>
          <a:prstGeom prst="rect">
            <a:avLst/>
          </a:prstGeom>
          <a:ln w="88900" cap="sq">
            <a:solidFill>
              <a:srgbClr val="FFC000"/>
            </a:solidFill>
            <a:prstDash val="dash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Проектируемые </a:t>
            </a:r>
          </a:p>
          <a:p>
            <a:pPr algn="ctr"/>
            <a:r>
              <a:rPr lang="ru-RU" dirty="0" smtClean="0"/>
              <a:t>красные линии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95536" y="92332"/>
            <a:ext cx="80648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/>
              <a:t>Вариант 1А.</a:t>
            </a:r>
            <a:endParaRPr lang="ru-RU" sz="1200" dirty="0" smtClean="0"/>
          </a:p>
          <a:p>
            <a:r>
              <a:rPr lang="ru-RU" sz="1200" dirty="0" smtClean="0"/>
              <a:t>Оценка компенсационных затрат.</a:t>
            </a:r>
          </a:p>
          <a:p>
            <a:r>
              <a:rPr lang="ru-RU" sz="1200" dirty="0" smtClean="0"/>
              <a:t>Под реконструкцию путепровода полностью или частично попадает 13 участка площадью 0,29 га. Общий объем компенсационных затрат составляет порядка 4,87 млн. рублей.</a:t>
            </a:r>
          </a:p>
          <a:p>
            <a:r>
              <a:rPr lang="ru-RU" sz="1200" dirty="0" smtClean="0"/>
              <a:t>Расчет компенсационных затрат представлен в таблице № 2.</a:t>
            </a:r>
          </a:p>
          <a:p>
            <a:pPr marL="0"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Таблица № 2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39552" y="6237312"/>
            <a:ext cx="2430000" cy="595809"/>
            <a:chOff x="5004048" y="6237312"/>
            <a:chExt cx="2430000" cy="595809"/>
          </a:xfrm>
        </p:grpSpPr>
        <p:sp>
          <p:nvSpPr>
            <p:cNvPr id="16" name="TextBox 15"/>
            <p:cNvSpPr txBox="1"/>
            <p:nvPr/>
          </p:nvSpPr>
          <p:spPr>
            <a:xfrm>
              <a:off x="5364088" y="6525344"/>
              <a:ext cx="2069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 Narrow" pitchFamily="34" charset="0"/>
                </a:rPr>
                <a:t>ООО «ЭПИ </a:t>
              </a:r>
              <a:r>
                <a:rPr lang="ru-RU" sz="1400" dirty="0" smtClean="0">
                  <a:latin typeface="Arial Narrow" pitchFamily="34" charset="0"/>
                </a:rPr>
                <a:t>Моспроект-5</a:t>
              </a:r>
              <a:r>
                <a:rPr lang="ru-RU" sz="1400" dirty="0">
                  <a:latin typeface="Arial Narrow" pitchFamily="34" charset="0"/>
                </a:rPr>
                <a:t>» </a:t>
              </a:r>
            </a:p>
          </p:txBody>
        </p:sp>
        <p:pic>
          <p:nvPicPr>
            <p:cNvPr id="17" name="Рисунок 16" descr="Яйцо главное-большое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6237312"/>
              <a:ext cx="389497" cy="542333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8532441" y="0"/>
            <a:ext cx="615553" cy="6858000"/>
          </a:xfrm>
          <a:prstGeom prst="rect">
            <a:avLst/>
          </a:prstGeom>
        </p:spPr>
        <p:txBody>
          <a:bodyPr vert="vert270"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РЕКОНСТРУКЦИЯ ПУТЕПРОВОДА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11560" y="6813376"/>
            <a:ext cx="8352928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67544" y="1340770"/>
          <a:ext cx="7992888" cy="3415954"/>
        </p:xfrm>
        <a:graphic>
          <a:graphicData uri="http://schemas.openxmlformats.org/drawingml/2006/table">
            <a:tbl>
              <a:tblPr/>
              <a:tblGrid>
                <a:gridCol w="612256"/>
                <a:gridCol w="1937476"/>
                <a:gridCol w="1670513"/>
                <a:gridCol w="1975842"/>
                <a:gridCol w="1796801"/>
              </a:tblGrid>
              <a:tr h="4185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000" b="1" dirty="0" err="1"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000" b="1" dirty="0" err="1"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Номер кадастрового участка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Адрес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Размер территории, </a:t>
                      </a:r>
                      <a:r>
                        <a:rPr lang="ru-RU" sz="1000" b="1" dirty="0" err="1">
                          <a:latin typeface="+mn-lt"/>
                          <a:ea typeface="Times New Roman"/>
                          <a:cs typeface="Times New Roman"/>
                        </a:rPr>
                        <a:t>кв</a:t>
                      </a:r>
                      <a:r>
                        <a:rPr lang="ru-RU" sz="1000" b="1" dirty="0" smtClean="0">
                          <a:latin typeface="+mn-lt"/>
                          <a:ea typeface="Times New Roman"/>
                          <a:cs typeface="Times New Roman"/>
                        </a:rPr>
                        <a:t>, м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Кадастровая стоимость, руб.</a:t>
                      </a:r>
                      <a:endParaRPr lang="ru-RU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40:26:000125:59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Times New Roman"/>
                        </a:rPr>
                        <a:t>Тарутинская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840.00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3 553 351.20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40:26:000125:60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Times New Roman"/>
                        </a:rPr>
                        <a:t>Тарутинская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9.00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38 071.62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40:26:000125:56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Путейская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482.00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2 038 946.76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 40:26:000125:719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Путейская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249.00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177 629.13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40:26:000133:201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Путейская, д. 10, часть 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595,00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1 109 175,20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40:26:000133:211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Путейская, д.10, пом.4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540,00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1 006 646,40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40:26:000133:1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Путейская, дом 10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927,00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1 728 076,32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40:26:000133:97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ул. Путейская, дом 10 "А"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788,00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847 036,96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40:26:000133:2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+mn-lt"/>
                          <a:ea typeface="Times New Roman"/>
                          <a:cs typeface="Times New Roman"/>
                        </a:rPr>
                        <a:t>Ул.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Times New Roman"/>
                        </a:rPr>
                        <a:t>Тарутинская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, д. 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55,00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174 090,95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40:26:000159:56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ул. Глаголева, дом 21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2 105.00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2 934 559.45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40:26:000159:58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Глаголева, дом 19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1 758.00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7 216 871.28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40:26:000159:57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ул. Глаголева, 19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102.00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146 528.10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40:26:000159:59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Times New Roman"/>
                          <a:cs typeface="Times New Roman"/>
                        </a:rPr>
                        <a:t>ул. Глаголева, дом 19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3 189.00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4 445 753.01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+mn-lt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2 905,00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n-lt"/>
                          <a:ea typeface="Times New Roman"/>
                          <a:cs typeface="Times New Roman"/>
                        </a:rPr>
                        <a:t>4 865 025,83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1429</TotalTime>
  <Words>2702</Words>
  <Application>Microsoft Office PowerPoint</Application>
  <PresentationFormat>Экран (4:3)</PresentationFormat>
  <Paragraphs>889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Варианты  реконструкции путепровода через железную дорогу  по улице Глаголева-Тарутинская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Варианты реконструкции путепровода через железную дорогу по ул. Глаголева-Тарутинская</dc:title>
  <dc:creator>savina</dc:creator>
  <cp:lastModifiedBy>timonov</cp:lastModifiedBy>
  <cp:revision>122</cp:revision>
  <dcterms:created xsi:type="dcterms:W3CDTF">2015-08-31T10:57:32Z</dcterms:created>
  <dcterms:modified xsi:type="dcterms:W3CDTF">2015-09-03T13:06:36Z</dcterms:modified>
</cp:coreProperties>
</file>